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7" r:id="rId2"/>
    <p:sldId id="278" r:id="rId3"/>
    <p:sldId id="279" r:id="rId4"/>
    <p:sldId id="280" r:id="rId5"/>
    <p:sldId id="27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EE6"/>
    <a:srgbClr val="132BDC"/>
    <a:srgbClr val="DCE0FC"/>
    <a:srgbClr val="FDF200"/>
    <a:srgbClr val="80FBE5"/>
    <a:srgbClr val="3CF3D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6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7" d="100"/>
          <a:sy n="137" d="100"/>
        </p:scale>
        <p:origin x="674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9E520-E069-0742-BD97-ED28BB08EC53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964BE-1CD1-1943-8CAA-B6D417321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85F30-A497-F84E-BC49-B57AB2B760AA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D3E5B-4BED-B24C-9674-6B6454D045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D3E5B-4BED-B24C-9674-6B6454D0456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2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1EBC0340-3AAE-A39F-0BAF-0E7430611152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0" name="Picture 9" descr="Gap between two buildings against the blue sky">
            <a:extLst>
              <a:ext uri="{FF2B5EF4-FFF2-40B4-BE49-F238E27FC236}">
                <a16:creationId xmlns:a16="http://schemas.microsoft.com/office/drawing/2014/main" id="{C40F96A3-9DAF-4D22-64AD-CEC023D28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768" y="633753"/>
            <a:ext cx="7414940" cy="57832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768" y="1313284"/>
            <a:ext cx="6226593" cy="3427502"/>
          </a:xfrm>
        </p:spPr>
        <p:txBody>
          <a:bodyPr lIns="0" tIns="0" rIns="0" bIns="0" anchor="t">
            <a:noAutofit/>
          </a:bodyPr>
          <a:lstStyle>
            <a:lvl1pPr algn="l">
              <a:defRPr sz="45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2" y="654637"/>
            <a:ext cx="4834517" cy="2774361"/>
          </a:xfrm>
        </p:spPr>
        <p:txBody>
          <a:bodyPr lIns="0" tIns="0" rIns="0" bIns="0" anchor="b">
            <a:noAutofit/>
          </a:bodyPr>
          <a:lstStyle>
            <a:lvl1pPr>
              <a:defRPr sz="3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6650F3-FE62-E3A1-C1F7-6A7E767D00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1" y="3429000"/>
            <a:ext cx="4834517" cy="277436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0" y="0"/>
            <a:ext cx="45334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1"/>
            <a:ext cx="10506416" cy="1128519"/>
          </a:xfrm>
        </p:spPr>
        <p:txBody>
          <a:bodyPr lIns="0" tIns="0" rIns="0" bIns="0" anchor="t">
            <a:noAutofit/>
          </a:bodyPr>
          <a:lstStyle>
            <a:lvl1pPr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763DD79-6EE3-B8D8-0CBF-2151E3515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6438" y="2090460"/>
            <a:ext cx="4729163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8650" y="2087562"/>
            <a:ext cx="4375150" cy="389106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3A22C8-6F2C-1CDE-8309-91BEE025D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92117" y="3601579"/>
            <a:ext cx="1325563" cy="1325563"/>
          </a:xfrm>
          <a:prstGeom prst="ellipse">
            <a:avLst/>
          </a:prstGeom>
          <a:solidFill>
            <a:schemeClr val="accent1">
              <a:alpha val="892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D6503F-0A61-068C-55A7-DCFF406FB3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AB612C-940F-4C41-D28D-9328F15241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36ADBF6-BB82-4096-70C0-7517A47A4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FA127B08-9EC5-3FDF-B7CC-DF3587255E18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8985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651D38D-DD64-4914-C669-30AA47A5A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445" y="2043946"/>
            <a:ext cx="6034216" cy="1439604"/>
          </a:xfrm>
        </p:spPr>
        <p:txBody>
          <a:bodyPr lIns="0" tIns="0" rIns="0" bIns="0" anchor="b">
            <a:noAutofit/>
          </a:bodyPr>
          <a:lstStyle>
            <a:lvl1pPr>
              <a:defRPr sz="3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A8DA7F4-A65E-7F16-9966-719CC1CE28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3445" y="3469262"/>
            <a:ext cx="6034216" cy="1085641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cap="all" spc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1B6B04-886C-2862-3BD4-97071FCAD7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0F1657-AAC1-699F-C320-E5260E3806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anchor="ctr">
            <a:noAutofit/>
          </a:bodyPr>
          <a:lstStyle>
            <a:lvl1pPr algn="ctr">
              <a:defRPr sz="36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879" y="884902"/>
            <a:ext cx="4567228" cy="1877976"/>
          </a:xfrm>
        </p:spPr>
        <p:txBody>
          <a:bodyPr lIns="0" tIns="0" rIns="0" bIns="0">
            <a:no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2125" y="409576"/>
            <a:ext cx="5789913" cy="6067424"/>
          </a:xfrm>
        </p:spPr>
        <p:txBody>
          <a:bodyPr lIns="0" tIns="0" rIns="0" bIns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reeform 5" descr="Man looking up at skyscrapers">
            <a:extLst>
              <a:ext uri="{FF2B5EF4-FFF2-40B4-BE49-F238E27FC236}">
                <a16:creationId xmlns:a16="http://schemas.microsoft.com/office/drawing/2014/main" id="{7BCB4311-6C5C-4FCF-5824-E1C8254AC360}"/>
              </a:ext>
            </a:extLst>
          </p:cNvPr>
          <p:cNvSpPr/>
          <p:nvPr userDrawn="1"/>
        </p:nvSpPr>
        <p:spPr>
          <a:xfrm rot="2329651">
            <a:off x="-532604" y="2895950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8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5704EA-7A65-5CC2-D428-F28396B06208}"/>
              </a:ext>
            </a:extLst>
          </p:cNvPr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3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781357"/>
            <a:ext cx="5157787" cy="823912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9880" y="2605269"/>
            <a:ext cx="5157787" cy="3684588"/>
          </a:xfrm>
        </p:spPr>
        <p:txBody>
          <a:bodyPr lIns="0" tIns="0" rIns="0" bIns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2292" y="1781357"/>
            <a:ext cx="5183188" cy="823912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2292" y="2605269"/>
            <a:ext cx="5183188" cy="3684588"/>
          </a:xfrm>
        </p:spPr>
        <p:txBody>
          <a:bodyPr lIns="0" tIns="0" rIns="0" bIns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EB52FD-12DF-7F90-E06C-0C83CEB26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anchor="ctr">
            <a:noAutofit/>
          </a:bodyPr>
          <a:lstStyle>
            <a:lvl1pPr algn="ctr">
              <a:defRPr sz="36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5B760E-02DF-5B11-D744-D98DE8A01E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BFEC7-DD3B-F9AE-2192-83960534DE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AB86DE8E-78DF-CA66-5AED-C7FF0CCF0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7383" y="4010866"/>
            <a:ext cx="5056094" cy="2847135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2" name="Picture 11" descr="Modern house with cubic design">
            <a:extLst>
              <a:ext uri="{FF2B5EF4-FFF2-40B4-BE49-F238E27FC236}">
                <a16:creationId xmlns:a16="http://schemas.microsoft.com/office/drawing/2014/main" id="{FE966628-FEAF-3BD3-2DC4-23A466ABB9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3487"/>
          <a:stretch/>
        </p:blipFill>
        <p:spPr>
          <a:xfrm>
            <a:off x="2531165" y="2125402"/>
            <a:ext cx="9279835" cy="473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500" y="1155320"/>
            <a:ext cx="8244113" cy="970081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defRPr sz="3000" b="0" i="0" spc="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04A311B-BF0E-4ABD-250E-58093E12E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8500" y="2229358"/>
            <a:ext cx="7044643" cy="55918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1" spc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10569-B083-466A-F24B-8C44360B4E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78C1-0CD8-FD34-E7BB-B8F6E296A4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227E488-456A-A645-EEF4-38AAED9C5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anchor="ctr">
            <a:noAutofit/>
          </a:bodyPr>
          <a:lstStyle>
            <a:lvl1pPr algn="ctr">
              <a:defRPr sz="36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27" y="1747520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4825303-FCCD-E705-1213-BF7CF16DF7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0326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5524" y="5567730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EA9E795C-FED0-FB6B-2D18-0BDABCA2C5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48996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BF18F814-0B06-5B49-EC7F-2FFDDB498F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8996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518B0AC6-8555-9EC9-31D5-2D41E9278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31421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1026B989-CBAD-BCCA-CE61-AC5ABC3F87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39567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A6E4A81-98BC-4A0B-637E-A8A4EF704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39567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671F3A8D-7485-35BA-4D51-752E669CD51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0967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C3EE756-2FF0-64E0-D905-235B8973F7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75515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35068E76-B8E5-A95C-FAAC-7F43B2481D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5515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5985B1DB-E488-ABA9-E8FB-18D2006DCE0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90513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C1105-93C5-0E50-1656-271A54E5D97D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34F48D-1D23-34DB-1FB6-07EEB75269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8D869122-E2BC-ED44-681B-43F70BEF81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anchor="ctr">
            <a:noAutofit/>
          </a:bodyPr>
          <a:lstStyle>
            <a:lvl1pPr algn="ctr">
              <a:defRPr sz="36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255CBD6C-C281-8722-27D4-3D2CC5788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0665" y="1650517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F1774C4E-7344-8232-3750-E424576E1D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881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1CE5D490-4727-FFF1-4BFF-A3DED42ECA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5312" y="358765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18" name="Picture Placeholder 23">
            <a:extLst>
              <a:ext uri="{FF2B5EF4-FFF2-40B4-BE49-F238E27FC236}">
                <a16:creationId xmlns:a16="http://schemas.microsoft.com/office/drawing/2014/main" id="{53802057-01C6-8655-30FA-091AC2692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38242" y="1656748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9E47AF5-CB74-C3EB-76CA-1CA76678E2D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362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890DFA6A-3356-DE98-022D-0DA202FBFD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34201" y="358977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19" name="Picture Placeholder 23">
            <a:extLst>
              <a:ext uri="{FF2B5EF4-FFF2-40B4-BE49-F238E27FC236}">
                <a16:creationId xmlns:a16="http://schemas.microsoft.com/office/drawing/2014/main" id="{4EB02CDB-488A-8142-CAF9-8E37FFF7C0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5819" y="166297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4F3265D0-915B-E319-A154-B81C7A2C5B9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83813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9" name="Text Placeholder 28">
            <a:extLst>
              <a:ext uri="{FF2B5EF4-FFF2-40B4-BE49-F238E27FC236}">
                <a16:creationId xmlns:a16="http://schemas.microsoft.com/office/drawing/2014/main" id="{CC0A1957-087D-BAC8-2FD3-C7879A14D6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3090" y="359400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17" name="Picture Placeholder 23">
            <a:extLst>
              <a:ext uri="{FF2B5EF4-FFF2-40B4-BE49-F238E27FC236}">
                <a16:creationId xmlns:a16="http://schemas.microsoft.com/office/drawing/2014/main" id="{C0FA0782-5A43-CA2A-3152-A02B9D5D74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3396" y="166920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D922E682-729B-97DE-1956-5B8FDDB7A7B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731390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8A2E2333-661F-499A-4099-13003D5327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31978" y="359189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BC2B0E64-6036-C50A-4B09-3307E136D0D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0665" y="4221285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B1360129-7F80-B48D-D46B-A111F17E47B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881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34A00EE2-7DE2-BF48-E0C1-81C2158B41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5312" y="615040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90EE9725-A8CC-5A72-59F1-663EECC9FD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38242" y="421897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874C74F1-405C-C6EE-A607-2236B9B08E0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362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5" name="Text Placeholder 28">
            <a:extLst>
              <a:ext uri="{FF2B5EF4-FFF2-40B4-BE49-F238E27FC236}">
                <a16:creationId xmlns:a16="http://schemas.microsoft.com/office/drawing/2014/main" id="{F3B25311-1AE4-31EC-9514-AD4642A2B4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34201" y="6151618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EA14E23B-F3B1-C7A2-B03A-1CEABC2E4C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85819" y="422012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3914135F-F251-D319-FE2A-787B519F907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83813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8" name="Text Placeholder 28">
            <a:extLst>
              <a:ext uri="{FF2B5EF4-FFF2-40B4-BE49-F238E27FC236}">
                <a16:creationId xmlns:a16="http://schemas.microsoft.com/office/drawing/2014/main" id="{A39619BE-B308-86FC-D02B-5B8AE1C8BF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83090" y="614918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D44FC776-875A-9EAD-435C-F5D0F3DF38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33396" y="4222440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B9DED069-060F-0176-B4A9-26120A147B7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1390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1" name="Text Placeholder 28">
            <a:extLst>
              <a:ext uri="{FF2B5EF4-FFF2-40B4-BE49-F238E27FC236}">
                <a16:creationId xmlns:a16="http://schemas.microsoft.com/office/drawing/2014/main" id="{4AD10861-EBBA-146D-C4EC-C0252F808B5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31978" y="6152835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B2A1B4-8B38-9645-3655-35A4232B984C}"/>
              </a:ext>
            </a:extLst>
          </p:cNvPr>
          <p:cNvSpPr>
            <a:spLocks noGrp="1"/>
          </p:cNvSpPr>
          <p:nvPr>
            <p:ph type="ftr" sz="quarter" idx="4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D77F83-709B-A595-838B-A50CBBA8DB76}"/>
              </a:ext>
            </a:extLst>
          </p:cNvPr>
          <p:cNvSpPr>
            <a:spLocks noGrp="1"/>
          </p:cNvSpPr>
          <p:nvPr>
            <p:ph type="sldNum" sz="quarter" idx="46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1">
            <a:extLst>
              <a:ext uri="{FF2B5EF4-FFF2-40B4-BE49-F238E27FC236}">
                <a16:creationId xmlns:a16="http://schemas.microsoft.com/office/drawing/2014/main" id="{3995F526-330B-DAB7-25A1-EFA47C9C80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anchor="t">
            <a:noAutofit/>
          </a:bodyPr>
          <a:lstStyle>
            <a:lvl1pPr>
              <a:defRPr sz="3600" cap="all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93B8605C-A60E-DE47-5851-9BF04601C8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790" y="1864186"/>
            <a:ext cx="5753520" cy="631867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7B436DCE-21AD-38E2-5C66-1BA0938511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1805" y="2553205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en-US" sz="1400" spc="0" baseline="0" dirty="0"/>
            </a:lvl1pPr>
          </a:lstStyle>
          <a:p>
            <a:pPr marL="285750" lvl="0" indent="-28575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3A8FAFF0-E023-1B32-CC58-E8ABA8632D2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790" y="4057317"/>
            <a:ext cx="5753520" cy="631867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B73215FA-B8EB-7DD7-837F-F76B74F837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1805" y="4746336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en-US" sz="1400" spc="0" baseline="0" dirty="0"/>
            </a:lvl1pPr>
          </a:lstStyle>
          <a:p>
            <a:pPr marL="285750" lvl="0" indent="-28575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ED9AA9-2FB1-B400-47C0-803090B07B01}"/>
              </a:ext>
            </a:extLst>
          </p:cNvPr>
          <p:cNvSpPr/>
          <p:nvPr userDrawn="1"/>
        </p:nvSpPr>
        <p:spPr>
          <a:xfrm>
            <a:off x="7793831" y="810843"/>
            <a:ext cx="3091172" cy="5597912"/>
          </a:xfrm>
          <a:prstGeom prst="rect">
            <a:avLst/>
          </a:prstGeom>
          <a:solidFill>
            <a:schemeClr val="accent1">
              <a:alpha val="9323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9E8D03-897F-C49F-D816-03B8BD6301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14510" y="1066373"/>
            <a:ext cx="2243137" cy="4929188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DE571619-8CCB-E378-472D-84C8ED7F8A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1099" y="1066373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4A772672-1696-B0AC-34A7-37560F101D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91099" y="3716568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615220-DA65-3A8D-609D-95B6D86B192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C2A57F-F2BF-F3B3-9D45-5DCD2608D80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821385B8-472C-422F-2A52-C71336190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anchor="ctr">
            <a:noAutofit/>
          </a:bodyPr>
          <a:lstStyle>
            <a:lvl1pPr algn="ctr">
              <a:defRPr sz="36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DE7CA9C-8486-4EA1-8701-DB28FF478598}"/>
              </a:ext>
            </a:extLst>
          </p:cNvPr>
          <p:cNvSpPr/>
          <p:nvPr userDrawn="1"/>
        </p:nvSpPr>
        <p:spPr>
          <a:xfrm>
            <a:off x="2060160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5C378C59-971F-BF38-742D-D95B205A12C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40257" y="2001750"/>
            <a:ext cx="1159161" cy="1036101"/>
          </a:xfrm>
          <a:noFill/>
        </p:spPr>
        <p:txBody>
          <a:bodyPr anchor="ctr">
            <a:no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3BAF3E19-6FBE-8CBB-4079-33F65C860D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4257" y="3029583"/>
            <a:ext cx="2940863" cy="1002007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 i="0" cap="all" spc="300" baseline="0"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6C42666-9F54-E92B-0327-85CCBAD21F0A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44257" y="4053021"/>
            <a:ext cx="2944737" cy="2284667"/>
          </a:xfrm>
        </p:spPr>
        <p:txBody>
          <a:bodyPr lIns="0" tIns="0" rIns="0" bIns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CFF2E1B-0868-370D-4DD5-C9FAA608FAF8}"/>
              </a:ext>
            </a:extLst>
          </p:cNvPr>
          <p:cNvSpPr/>
          <p:nvPr userDrawn="1"/>
        </p:nvSpPr>
        <p:spPr>
          <a:xfrm>
            <a:off x="5617535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B4A9B4F-A838-18BA-A205-674E6E13EB4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07541" y="2001750"/>
            <a:ext cx="1159161" cy="1036101"/>
          </a:xfrm>
          <a:noFill/>
        </p:spPr>
        <p:txBody>
          <a:bodyPr anchor="ctr">
            <a:no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35959781-AA1F-7789-57AC-F3583B408E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7227" y="3064120"/>
            <a:ext cx="2940864" cy="98890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3AFA26A-367B-C958-6FDA-30DC18B3854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17226" y="4066126"/>
            <a:ext cx="2944737" cy="2284667"/>
          </a:xfrm>
        </p:spPr>
        <p:txBody>
          <a:bodyPr tIns="0" bIns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E993317-B15E-4278-C4C8-D2C8F54AED79}"/>
              </a:ext>
            </a:extLst>
          </p:cNvPr>
          <p:cNvSpPr/>
          <p:nvPr userDrawn="1"/>
        </p:nvSpPr>
        <p:spPr>
          <a:xfrm>
            <a:off x="8836567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320E0A84-9337-4401-9D13-157978C6077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33421" y="2004710"/>
            <a:ext cx="1159161" cy="1036101"/>
          </a:xfrm>
          <a:noFill/>
        </p:spPr>
        <p:txBody>
          <a:bodyPr anchor="ctr">
            <a:noAutofit/>
          </a:bodyPr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AC8F3009-6B00-DF9F-8517-05A82655663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03008" y="3029583"/>
            <a:ext cx="2940864" cy="98890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51E11FB-D524-5781-B4B3-F6E5484F19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98539" y="4031589"/>
            <a:ext cx="2944737" cy="2284667"/>
          </a:xfrm>
        </p:spPr>
        <p:txBody>
          <a:bodyPr tIns="0" bIns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6B1E6-E67B-3B07-B464-6C782D2D21E7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3D2A3-D5E9-1D68-8AB2-1DB5C21E912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1">
            <a:extLst>
              <a:ext uri="{FF2B5EF4-FFF2-40B4-BE49-F238E27FC236}">
                <a16:creationId xmlns:a16="http://schemas.microsoft.com/office/drawing/2014/main" id="{592F592C-CC3F-8FC0-DAF8-24019474C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anchor="t">
            <a:noAutofit/>
          </a:bodyPr>
          <a:lstStyle>
            <a:lvl1pPr>
              <a:defRPr sz="3600" baseline="0"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D5AF112-F5BD-9AA8-0E64-A6972333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915" y="2046038"/>
            <a:ext cx="4831207" cy="356813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68966" y="1112838"/>
            <a:ext cx="3475649" cy="497522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04F5115-4987-5C8E-E191-E06A29A55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EA969D2-43E7-374C-2BD3-3ED94ADE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E7E217-DB17-AA1B-8753-DBFDF42AB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FA3F1-16D7-20B8-B929-59317A576C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579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rge walking intersection with one lone person">
            <a:extLst>
              <a:ext uri="{FF2B5EF4-FFF2-40B4-BE49-F238E27FC236}">
                <a16:creationId xmlns:a16="http://schemas.microsoft.com/office/drawing/2014/main" id="{09010683-ED2B-BF6C-90F9-AF09D38DB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1811000" cy="685800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C7A66511-B85E-197E-52D6-398E0BABD4A3}"/>
              </a:ext>
            </a:extLst>
          </p:cNvPr>
          <p:cNvSpPr/>
          <p:nvPr userDrawn="1"/>
        </p:nvSpPr>
        <p:spPr>
          <a:xfrm>
            <a:off x="777819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>
              <a:alpha val="6736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36714-0A6D-7D0D-3336-B8081C409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7196" y="2188196"/>
            <a:ext cx="5985159" cy="1594507"/>
          </a:xfrm>
        </p:spPr>
        <p:txBody>
          <a:bodyPr lIns="0" tIns="0" rIns="0" bIns="0" anchor="b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FA9DBC5-E4A8-5230-9CE1-902849869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7196" y="3790988"/>
            <a:ext cx="5444517" cy="173189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29DD-6F0C-B005-FD16-89C061AE31C9}"/>
              </a:ext>
            </a:extLst>
          </p:cNvPr>
          <p:cNvSpPr/>
          <p:nvPr userDrawn="1"/>
        </p:nvSpPr>
        <p:spPr>
          <a:xfrm>
            <a:off x="10408059" y="1151133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980795-C54D-B27A-60D2-8758CAF840E2}"/>
              </a:ext>
            </a:extLst>
          </p:cNvPr>
          <p:cNvSpPr/>
          <p:nvPr userDrawn="1"/>
        </p:nvSpPr>
        <p:spPr>
          <a:xfrm>
            <a:off x="10987993" y="114070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05DD54-AC6C-8FD6-3ABF-282F1F124B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CBBA03-8EAF-9651-6DC8-7316BA1FE5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854442" y="2953511"/>
            <a:ext cx="6291068" cy="384048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sz="12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644" y="1825625"/>
            <a:ext cx="11098307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716511" y="6382510"/>
            <a:ext cx="566928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52" r:id="rId5"/>
    <p:sldLayoutId id="2147483665" r:id="rId6"/>
    <p:sldLayoutId id="2147483653" r:id="rId7"/>
    <p:sldLayoutId id="2147483654" r:id="rId8"/>
    <p:sldLayoutId id="2147483658" r:id="rId9"/>
    <p:sldLayoutId id="2147483655" r:id="rId10"/>
    <p:sldLayoutId id="2147483656" r:id="rId11"/>
    <p:sldLayoutId id="2147483657" r:id="rId12"/>
    <p:sldLayoutId id="2147483664" r:id="rId13"/>
    <p:sldLayoutId id="2147483663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orient="horz" pos="1152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9" userDrawn="1">
          <p15:clr>
            <a:srgbClr val="547EBF"/>
          </p15:clr>
        </p15:guide>
        <p15:guide id="20" pos="7680" userDrawn="1">
          <p15:clr>
            <a:srgbClr val="547EBF"/>
          </p15:clr>
        </p15:guide>
        <p15:guide id="21" pos="528" userDrawn="1">
          <p15:clr>
            <a:srgbClr val="547EBF"/>
          </p15:clr>
        </p15:guide>
        <p15:guide id="22" pos="6912" userDrawn="1">
          <p15:clr>
            <a:srgbClr val="547EBF"/>
          </p15:clr>
        </p15:guide>
        <p15:guide id="23" orient="horz" pos="240" userDrawn="1">
          <p15:clr>
            <a:srgbClr val="547EBF"/>
          </p15:clr>
        </p15:guide>
        <p15:guide id="25" orient="horz" pos="55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C8CC3-7107-300E-F28E-20A5D6EB0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68" y="459990"/>
            <a:ext cx="10122632" cy="652054"/>
          </a:xfrm>
        </p:spPr>
        <p:txBody>
          <a:bodyPr/>
          <a:lstStyle/>
          <a:p>
            <a:r>
              <a:rPr lang="en-IN" dirty="0"/>
              <a:t>Nominee Overview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2019C-5BC9-A628-7DDB-469DAE4B64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/>
              <a:t>THE BUSINESS OF WORKSPACE AWARDS 2027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68C79-AE91-FF3F-0612-FC961FFD31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0780DF-98E4-DFBA-DA94-71FFDB1E1A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dirty="0"/>
              <a:t>Presenter Name:</a:t>
            </a:r>
          </a:p>
          <a:p>
            <a:r>
              <a:rPr lang="en-IN" dirty="0"/>
              <a:t>Presenter Designation &amp; Organisation:</a:t>
            </a:r>
          </a:p>
          <a:p>
            <a:r>
              <a:rPr lang="en-IN" dirty="0"/>
              <a:t>Nominee Name:</a:t>
            </a:r>
          </a:p>
          <a:p>
            <a:r>
              <a:rPr lang="en-IN" dirty="0"/>
              <a:t>Nomination Type (Organisation / Individual)</a:t>
            </a:r>
          </a:p>
          <a:p>
            <a:r>
              <a:rPr lang="en-IN" dirty="0"/>
              <a:t>Award Category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3288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55E6F-CC7F-FAF5-1E28-BE757FB5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9CA61-8F76-5DF3-2554-E95E7AD71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68" y="992494"/>
            <a:ext cx="10122632" cy="65205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IN" dirty="0"/>
              <a:t>The Challenge &amp; Our Approach</a:t>
            </a:r>
            <a:br>
              <a:rPr lang="en-IN" dirty="0"/>
            </a:br>
            <a:r>
              <a:rPr lang="en-IN" sz="1100" spc="300" dirty="0"/>
              <a:t>What was the need, problem or opportunity, and how was it addressed?</a:t>
            </a:r>
            <a:br>
              <a:rPr lang="en-IN" sz="1100" dirty="0"/>
            </a:b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26CE9-E364-BED2-1D70-9FB01D7B3B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/>
              <a:t>THE BUSINESS OF WORKSPACE AWARDS 2027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78FD7E-E609-DBA9-015A-11EC8C4A06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03B20-BE11-4115-20EF-0E96E2AB20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6438" y="2064774"/>
            <a:ext cx="10126362" cy="4351338"/>
          </a:xfrm>
        </p:spPr>
        <p:txBody>
          <a:bodyPr/>
          <a:lstStyle/>
          <a:p>
            <a:r>
              <a:rPr lang="en-IN" sz="1100" dirty="0"/>
              <a:t>Suggested content:</a:t>
            </a:r>
          </a:p>
          <a:p>
            <a:pPr lvl="0"/>
            <a:r>
              <a:rPr lang="en-IN" sz="1100" dirty="0"/>
              <a:t>The Challenge: What problem or opportunity did you identify?</a:t>
            </a:r>
          </a:p>
          <a:p>
            <a:pPr lvl="0"/>
            <a:r>
              <a:rPr lang="en-IN" sz="1100" dirty="0"/>
              <a:t>Our Approach: What solution, initiative, project or strategy did you introduce?</a:t>
            </a:r>
          </a:p>
          <a:p>
            <a:pPr lvl="0"/>
            <a:r>
              <a:rPr lang="en-IN" sz="1100" dirty="0"/>
              <a:t>Implementation: How was the solution put into practice?</a:t>
            </a:r>
          </a:p>
          <a:p>
            <a:pPr lvl="0"/>
            <a:r>
              <a:rPr lang="en-IN" sz="1100" dirty="0"/>
              <a:t>Target Audience: Who was the solution designed for?</a:t>
            </a:r>
          </a:p>
          <a:p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361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0C812-1BCA-5687-FA92-C4202F8B8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D4DE-2E89-2BBB-FC32-5A49FCD9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68" y="813951"/>
            <a:ext cx="10122632" cy="652054"/>
          </a:xfrm>
        </p:spPr>
        <p:txBody>
          <a:bodyPr/>
          <a:lstStyle/>
          <a:p>
            <a:r>
              <a:rPr lang="en-IN" dirty="0"/>
              <a:t>Innovation &amp; Differentiation</a:t>
            </a:r>
            <a:br>
              <a:rPr lang="en-IN" dirty="0"/>
            </a:br>
            <a:r>
              <a:rPr lang="en-IN" sz="700" dirty="0"/>
              <a:t>What makes this entry stand out?</a:t>
            </a:r>
            <a:br>
              <a:rPr lang="en-IN" sz="700" dirty="0"/>
            </a:br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BAE4CF-1762-9233-352B-10BD69F958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/>
              <a:t>THE BUSINESS OF WORKSPACE AWARDS 2027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7DB6E-1CB6-6A3D-3BE8-41DE2427E1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83D46D-6C7A-0DA3-43B0-1A22EC36FA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sz="1100" dirty="0"/>
              <a:t>Suggested content:</a:t>
            </a:r>
          </a:p>
          <a:p>
            <a:pPr lvl="0"/>
            <a:r>
              <a:rPr lang="en-IN" sz="1100" dirty="0"/>
              <a:t>The Innovation: What is new, distinctive or different about the approach?</a:t>
            </a:r>
          </a:p>
          <a:p>
            <a:pPr lvl="0"/>
            <a:r>
              <a:rPr lang="en-IN" sz="1100" dirty="0"/>
              <a:t>Key Differentiators: How does it stand apart from existing practices or solutions?</a:t>
            </a:r>
          </a:p>
          <a:p>
            <a:pPr lvl="0"/>
            <a:r>
              <a:rPr lang="en-IN" sz="1100" dirty="0"/>
              <a:t>Execution: What were the key steps taken to bring the idea to life?</a:t>
            </a:r>
          </a:p>
          <a:p>
            <a:pPr lvl="0"/>
            <a:r>
              <a:rPr lang="en-IN" sz="1100" dirty="0"/>
              <a:t>Scalability: Can the approach be expanded, replicated or adopted elsewhere?</a:t>
            </a:r>
          </a:p>
        </p:txBody>
      </p:sp>
    </p:spTree>
    <p:extLst>
      <p:ext uri="{BB962C8B-B14F-4D97-AF65-F5344CB8AC3E}">
        <p14:creationId xmlns:p14="http://schemas.microsoft.com/office/powerpoint/2010/main" val="73975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83EDA-01E9-4A3B-6CCB-D1F4F6435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7B2BF-C746-AACC-104D-04D5571E9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68" y="813951"/>
            <a:ext cx="10122632" cy="652054"/>
          </a:xfrm>
        </p:spPr>
        <p:txBody>
          <a:bodyPr/>
          <a:lstStyle/>
          <a:p>
            <a:r>
              <a:rPr lang="en-IN" dirty="0"/>
              <a:t>Impact &amp; The Road Ahead</a:t>
            </a:r>
            <a:br>
              <a:rPr lang="en-IN" dirty="0"/>
            </a:br>
            <a:r>
              <a:rPr lang="en-IN" sz="800" spc="300" dirty="0"/>
              <a:t>What has been achieved, and what comes next</a:t>
            </a:r>
            <a:r>
              <a:rPr lang="en-IN" sz="800" dirty="0"/>
              <a:t>?</a:t>
            </a:r>
            <a:br>
              <a:rPr lang="en-IN" sz="700" dirty="0"/>
            </a:br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F5220-8AF6-0A9C-6797-8292B2A70D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/>
              <a:t>THE BUSINESS OF WORKSPACE AWARDS 2027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A35D6-2A9E-E799-371D-B258DC82E6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20AE81-19FA-5576-9232-E1813C0605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IN" sz="1100" dirty="0"/>
              <a:t>Suggested content:</a:t>
            </a:r>
          </a:p>
          <a:p>
            <a:pPr lvl="0"/>
            <a:r>
              <a:rPr lang="en-IN" sz="1100" dirty="0"/>
              <a:t>Key Outcomes: What results or achievements have been delivered?</a:t>
            </a:r>
          </a:p>
          <a:p>
            <a:pPr lvl="0"/>
            <a:r>
              <a:rPr lang="en-IN" sz="1100" dirty="0"/>
              <a:t>Evidence of Impact: Share relevant numbers, data, examples or stakeholder feedback.</a:t>
            </a:r>
          </a:p>
          <a:p>
            <a:pPr lvl="0"/>
            <a:r>
              <a:rPr lang="en-IN" sz="1100" dirty="0"/>
              <a:t>Beneficiaries: How has the work benefited employees, businesses, workspace users, communities or the environment?</a:t>
            </a:r>
          </a:p>
          <a:p>
            <a:pPr lvl="0"/>
            <a:r>
              <a:rPr lang="en-IN" sz="1100" dirty="0"/>
              <a:t>Future Potential: What are the next steps, plans or opportunities for growth?</a:t>
            </a:r>
          </a:p>
        </p:txBody>
      </p:sp>
    </p:spTree>
    <p:extLst>
      <p:ext uri="{BB962C8B-B14F-4D97-AF65-F5344CB8AC3E}">
        <p14:creationId xmlns:p14="http://schemas.microsoft.com/office/powerpoint/2010/main" val="279726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6A12F8-DD2F-AE73-677F-D5310D6D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B35086-0CC9-27F6-6E0B-D4F2AD6181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/>
              <a:t>THE BUSINESS OF WORKSPACE AWARDS 2027</a:t>
            </a:r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A5661-D5F1-FE42-FC42-CC2D27E7AA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783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">
      <a:dk1>
        <a:srgbClr val="36393B"/>
      </a:dk1>
      <a:lt1>
        <a:srgbClr val="FFFFFF"/>
      </a:lt1>
      <a:dk2>
        <a:srgbClr val="3AEFCC"/>
      </a:dk2>
      <a:lt2>
        <a:srgbClr val="E7E4E6"/>
      </a:lt2>
      <a:accent1>
        <a:srgbClr val="4A5EE6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E62F0"/>
      </a:hlink>
      <a:folHlink>
        <a:srgbClr val="FC4C00"/>
      </a:folHlink>
    </a:clrScheme>
    <a:fontScheme name="Custom 9">
      <a:majorFont>
        <a:latin typeface="Arial Black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4357351_Win32.potx" id="{80F03410-3B38-45A0-935B-4BE6FE1E6CFD}" vid="{B74EBAAB-C1F2-42E7-A669-BC3A21FA62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Dark modernist presentation</Template>
  <TotalTime>13</TotalTime>
  <Words>283</Words>
  <Application>Microsoft Office PowerPoint</Application>
  <PresentationFormat>Widescreen</PresentationFormat>
  <Paragraphs>37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Avenir Next LT Pro</vt:lpstr>
      <vt:lpstr>Calibri</vt:lpstr>
      <vt:lpstr>Office Theme</vt:lpstr>
      <vt:lpstr>Nominee Overview</vt:lpstr>
      <vt:lpstr>The Challenge &amp; Our Approach What was the need, problem or opportunity, and how was it addressed? </vt:lpstr>
      <vt:lpstr>Innovation &amp; Differentiation What makes this entry stand out? </vt:lpstr>
      <vt:lpstr>Impact &amp; The Road Ahead What has been achieved, and what comes next?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Priyanshi Khandelwal</dc:creator>
  <cp:lastModifiedBy>Priyanshi Khandelwal</cp:lastModifiedBy>
  <cp:revision>1</cp:revision>
  <dcterms:created xsi:type="dcterms:W3CDTF">2026-10-13T05:21:22Z</dcterms:created>
  <dcterms:modified xsi:type="dcterms:W3CDTF">2026-10-13T05:34:53Z</dcterms:modified>
</cp:coreProperties>
</file>